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62" r:id="rId4"/>
    <p:sldId id="257" r:id="rId5"/>
    <p:sldId id="266" r:id="rId6"/>
    <p:sldId id="267"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A6F"/>
    <a:srgbClr val="767CB7"/>
    <a:srgbClr val="8288BE"/>
    <a:srgbClr val="A82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27"/>
  </p:normalViewPr>
  <p:slideViewPr>
    <p:cSldViewPr snapToGrid="0">
      <p:cViewPr>
        <p:scale>
          <a:sx n="211" d="100"/>
          <a:sy n="211" d="100"/>
        </p:scale>
        <p:origin x="144" y="-2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22BB9-C625-5C8F-0542-2D1C8EE368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543022-DBC1-CF06-61DA-5E88EB5B6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FCDF7A-A666-6653-C982-969672F1BB35}"/>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6CF60D29-1938-9F89-D9A5-9E3A8FDC53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6FC583-F3E8-A818-8590-E74905D010D7}"/>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212380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E48E8-5D82-14EF-76B2-577E9F8DBF0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9C21C32-A524-DFF2-F5EC-F1BD84E4ED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597A4C-0B74-6FE3-027E-4C6E2E0B3F49}"/>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CAA5FFC2-E12E-22A1-9EFF-0121BF4B87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57E40D-FE28-FE90-7622-FBA6CE9C5454}"/>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76552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2D454E-3F21-ABCA-DCF2-C0C22D808D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F33E5C8-95D3-2D24-A052-6ED17442E8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2C0270-4656-3B07-67DA-9AC8C15F26FD}"/>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7C6C98D2-5C33-96A4-D85C-85DA9EEB2E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951DA6-47C0-D173-3BEF-F6B6B9ECF6A6}"/>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38862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2526D-955F-8A94-CBCB-725D8B5D2A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AF20AB-F70E-1BC7-9CC7-46797B43DAD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37688C-ADB6-39F5-29C7-EA3128777D99}"/>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8EBA067D-F107-BD43-C48D-5803BB1EEC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7D0833-F0B1-0A3E-F24D-91DB7E4DE88F}"/>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88429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AC631-553F-BD75-49F5-299224E052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68B427-774C-39AE-77B3-67479197E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D136D1-E435-A87F-1C3A-939B3DF881F0}"/>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C5C7B7A3-9057-6179-7A7D-CF6EE1CCBC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FF7CFF-A62E-CFD4-D889-4BFF5894EB64}"/>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63051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B3494-39F9-AE7B-261F-6CD5A03790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C91A03-1EE8-5F80-8F04-675DADD90E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8D3C776-2D82-CD97-6229-5B82AE45DFF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76F50A9-B7FC-722D-A0D1-6D4607C588E7}"/>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DD164B21-6D2A-3939-556C-02A49A6CE6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2F8AE9-6D03-5D6E-F840-A7EF8A578DF1}"/>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256482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01BBB-1822-01AD-7374-30C1E5E46C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953DCC5-1AEE-2BC3-5546-B7D30EE6D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DC2170-AA07-AB8D-ACEB-55027A2FFA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42EEB7-C337-E7E4-33ED-F78CAFF72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7EEDCC-BC71-B9AE-4629-63D91D26BD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5727F68-1C47-D90E-9A8E-6011624F5CB8}"/>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8" name="Espace réservé du pied de page 7">
            <a:extLst>
              <a:ext uri="{FF2B5EF4-FFF2-40B4-BE49-F238E27FC236}">
                <a16:creationId xmlns:a16="http://schemas.microsoft.com/office/drawing/2014/main" id="{225BCA6F-B388-8F9B-7681-2B84225DA5D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2DAFC45-1F10-0362-E70E-F0C353A5BF99}"/>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371808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13C9B-4A33-89BD-E373-EB06F98BA9E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0607B45-A54A-C0DD-7F4E-2E9A1DC0B34C}"/>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4" name="Espace réservé du pied de page 3">
            <a:extLst>
              <a:ext uri="{FF2B5EF4-FFF2-40B4-BE49-F238E27FC236}">
                <a16:creationId xmlns:a16="http://schemas.microsoft.com/office/drawing/2014/main" id="{755EF45A-CBF8-7EE1-17DC-9E38383F349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9FE5CD-F0E9-5356-7298-DFB7D6ADEB65}"/>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47626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18831B-96BD-8A97-DFFA-56A0AF169A77}"/>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3" name="Espace réservé du pied de page 2">
            <a:extLst>
              <a:ext uri="{FF2B5EF4-FFF2-40B4-BE49-F238E27FC236}">
                <a16:creationId xmlns:a16="http://schemas.microsoft.com/office/drawing/2014/main" id="{99220889-8A3A-6B46-A0AC-AB53AF207D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1F0D80-915C-6E87-54B9-538BE67115EB}"/>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109694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761C8-2593-3DF5-FB62-77236883AA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17F2D-124B-F76C-DC14-F94C5DF9F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E357E7-7C22-5DB9-BFDA-81BA9CBDD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168CDE-4B7B-C3B7-D2BD-05F829D2C77C}"/>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71D3490F-46D1-9F60-1BC5-102503D97C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B2A8FF-8778-B1A6-6109-54731D4F20FA}"/>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263709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A7DE5-E16E-2983-EFCC-00039D82EB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2915D5-9874-1B44-DE13-B3D5357BB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46B8A8C-59CA-42C6-E3D2-D88C0EBA4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7EE112-8BE4-4AC3-EEDC-0617AA3663EB}"/>
              </a:ext>
            </a:extLst>
          </p:cNvPr>
          <p:cNvSpPr>
            <a:spLocks noGrp="1"/>
          </p:cNvSpPr>
          <p:nvPr>
            <p:ph type="dt" sz="half" idx="10"/>
          </p:nvPr>
        </p:nvSpPr>
        <p:spPr/>
        <p:txBody>
          <a:bodyPr/>
          <a:lstStyle/>
          <a:p>
            <a:fld id="{1561B7E4-8A0C-468A-9DF0-14AF661EE748}" type="datetimeFigureOut">
              <a:rPr lang="fr-FR" smtClean="0"/>
              <a:t>25/06/2026</a:t>
            </a:fld>
            <a:endParaRPr lang="fr-FR"/>
          </a:p>
        </p:txBody>
      </p:sp>
      <p:sp>
        <p:nvSpPr>
          <p:cNvPr id="6" name="Espace réservé du pied de page 5">
            <a:extLst>
              <a:ext uri="{FF2B5EF4-FFF2-40B4-BE49-F238E27FC236}">
                <a16:creationId xmlns:a16="http://schemas.microsoft.com/office/drawing/2014/main" id="{0A6373B8-40DD-A1E0-736F-781D08871D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0FE52E-E397-5F16-3882-DE2E9B3CC568}"/>
              </a:ext>
            </a:extLst>
          </p:cNvPr>
          <p:cNvSpPr>
            <a:spLocks noGrp="1"/>
          </p:cNvSpPr>
          <p:nvPr>
            <p:ph type="sldNum" sz="quarter" idx="12"/>
          </p:nvPr>
        </p:nvSpPr>
        <p:spPr/>
        <p:txBody>
          <a:bodyPr/>
          <a:lstStyle/>
          <a:p>
            <a:fld id="{6E3B16F2-F852-4D6C-A833-0FA78DFA46E9}" type="slidenum">
              <a:rPr lang="fr-FR" smtClean="0"/>
              <a:t>‹N°›</a:t>
            </a:fld>
            <a:endParaRPr lang="fr-FR"/>
          </a:p>
        </p:txBody>
      </p:sp>
    </p:spTree>
    <p:extLst>
      <p:ext uri="{BB962C8B-B14F-4D97-AF65-F5344CB8AC3E}">
        <p14:creationId xmlns:p14="http://schemas.microsoft.com/office/powerpoint/2010/main" val="413945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7D3101-2F1B-5D5D-BA2F-7956D75E7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3723EE2-306C-85FF-C3C0-3BFBFD225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4D618B-6721-FA62-42AA-A84C0DFFF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1B7E4-8A0C-468A-9DF0-14AF661EE748}" type="datetimeFigureOut">
              <a:rPr lang="fr-FR" smtClean="0"/>
              <a:t>25/06/2026</a:t>
            </a:fld>
            <a:endParaRPr lang="fr-FR"/>
          </a:p>
        </p:txBody>
      </p:sp>
      <p:sp>
        <p:nvSpPr>
          <p:cNvPr id="5" name="Espace réservé du pied de page 4">
            <a:extLst>
              <a:ext uri="{FF2B5EF4-FFF2-40B4-BE49-F238E27FC236}">
                <a16:creationId xmlns:a16="http://schemas.microsoft.com/office/drawing/2014/main" id="{CED2605C-26DD-99A1-DECF-E2AF57C11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029F2EB-062C-AC96-CF9E-6198CF1A9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16F2-F852-4D6C-A833-0FA78DFA46E9}" type="slidenum">
              <a:rPr lang="fr-FR" smtClean="0"/>
              <a:t>‹N°›</a:t>
            </a:fld>
            <a:endParaRPr lang="fr-FR"/>
          </a:p>
        </p:txBody>
      </p:sp>
    </p:spTree>
    <p:extLst>
      <p:ext uri="{BB962C8B-B14F-4D97-AF65-F5344CB8AC3E}">
        <p14:creationId xmlns:p14="http://schemas.microsoft.com/office/powerpoint/2010/main" val="199535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scliniques@cardio-online.f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ardio-online.fr/ressources-scientifiques/cas-cliniques-en-cardiologie/obstruction-rapide-un-lent-deblocage" TargetMode="External"/><Relationship Id="rId7" Type="http://schemas.openxmlformats.org/officeDocument/2006/relationships/hyperlink" Target="https://www.cardio-online.fr/Cas-cliniques/Toutes-les-hypertrophies-ventriculaires-gauches-ne-se-valent-pas"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www.cardio-online.fr/ressources-scientifiques/cas-cliniques-en-cardiologie/mitrale-indomptable" TargetMode="External"/><Relationship Id="rId5" Type="http://schemas.openxmlformats.org/officeDocument/2006/relationships/hyperlink" Target="https://www.cardio-online.fr/Cas-cliniques/une-echographie-evocatrice" TargetMode="External"/><Relationship Id="rId4" Type="http://schemas.openxmlformats.org/officeDocument/2006/relationships/hyperlink" Target="Le%20SAM,%20c&#8217;est%20celui%20qui%20ne%20boit%20pas%2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4CBE1AC-4CBD-DBBF-EB7B-48DF797829A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Sous-titre 2">
            <a:extLst>
              <a:ext uri="{FF2B5EF4-FFF2-40B4-BE49-F238E27FC236}">
                <a16:creationId xmlns:a16="http://schemas.microsoft.com/office/drawing/2014/main" id="{52EFF6C0-0CA4-9616-340B-2EDD7FC30ACC}"/>
              </a:ext>
            </a:extLst>
          </p:cNvPr>
          <p:cNvSpPr txBox="1">
            <a:spLocks/>
          </p:cNvSpPr>
          <p:nvPr/>
        </p:nvSpPr>
        <p:spPr>
          <a:xfrm>
            <a:off x="6226752" y="4136635"/>
            <a:ext cx="5450898" cy="2548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352A6F"/>
                </a:solidFill>
              </a:rPr>
              <a:t>Nom : </a:t>
            </a:r>
          </a:p>
          <a:p>
            <a:r>
              <a:rPr lang="en-US" sz="2000" dirty="0" err="1">
                <a:solidFill>
                  <a:srgbClr val="352A6F"/>
                </a:solidFill>
              </a:rPr>
              <a:t>Prénom</a:t>
            </a:r>
            <a:r>
              <a:rPr lang="en-US" sz="2000" dirty="0">
                <a:solidFill>
                  <a:srgbClr val="352A6F"/>
                </a:solidFill>
              </a:rPr>
              <a:t> :</a:t>
            </a:r>
          </a:p>
          <a:p>
            <a:r>
              <a:rPr lang="en-US" sz="2000" dirty="0" err="1">
                <a:solidFill>
                  <a:srgbClr val="352A6F"/>
                </a:solidFill>
              </a:rPr>
              <a:t>Établissement</a:t>
            </a:r>
            <a:r>
              <a:rPr lang="en-US" sz="2000" dirty="0">
                <a:solidFill>
                  <a:srgbClr val="352A6F"/>
                </a:solidFill>
              </a:rPr>
              <a:t> : </a:t>
            </a:r>
          </a:p>
          <a:p>
            <a:r>
              <a:rPr lang="en-US" sz="2000" dirty="0">
                <a:solidFill>
                  <a:srgbClr val="352A6F"/>
                </a:solidFill>
              </a:rPr>
              <a:t>Service : </a:t>
            </a:r>
          </a:p>
          <a:p>
            <a:r>
              <a:rPr lang="en-US" sz="2000" dirty="0">
                <a:solidFill>
                  <a:srgbClr val="352A6F"/>
                </a:solidFill>
              </a:rPr>
              <a:t>Ville, Pays :</a:t>
            </a:r>
          </a:p>
        </p:txBody>
      </p:sp>
      <p:sp>
        <p:nvSpPr>
          <p:cNvPr id="11" name="Titre 1">
            <a:extLst>
              <a:ext uri="{FF2B5EF4-FFF2-40B4-BE49-F238E27FC236}">
                <a16:creationId xmlns:a16="http://schemas.microsoft.com/office/drawing/2014/main" id="{480B3D5D-BBBB-57A1-433C-0FD2C07CD74D}"/>
              </a:ext>
            </a:extLst>
          </p:cNvPr>
          <p:cNvSpPr txBox="1">
            <a:spLocks/>
          </p:cNvSpPr>
          <p:nvPr/>
        </p:nvSpPr>
        <p:spPr>
          <a:xfrm>
            <a:off x="6315948" y="2858525"/>
            <a:ext cx="5272506" cy="14152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A82E32"/>
                </a:solidFill>
              </a:rPr>
              <a:t>Titre</a:t>
            </a:r>
            <a:r>
              <a:rPr lang="en-US" sz="3200" b="1" dirty="0">
                <a:solidFill>
                  <a:srgbClr val="A82E32"/>
                </a:solidFill>
              </a:rPr>
              <a:t> du </a:t>
            </a:r>
            <a:r>
              <a:rPr lang="en-US" sz="3200" b="1" dirty="0" err="1">
                <a:solidFill>
                  <a:srgbClr val="A82E32"/>
                </a:solidFill>
              </a:rPr>
              <a:t>cas</a:t>
            </a:r>
            <a:r>
              <a:rPr lang="en-US" sz="3200" b="1" dirty="0">
                <a:solidFill>
                  <a:srgbClr val="A82E32"/>
                </a:solidFill>
              </a:rPr>
              <a:t> </a:t>
            </a:r>
            <a:r>
              <a:rPr lang="en-US" sz="3200" b="1" dirty="0" err="1">
                <a:solidFill>
                  <a:srgbClr val="A82E32"/>
                </a:solidFill>
              </a:rPr>
              <a:t>clinique</a:t>
            </a:r>
            <a:endParaRPr lang="en-US" sz="3200" b="1" dirty="0">
              <a:solidFill>
                <a:srgbClr val="A82E32"/>
              </a:solidFill>
            </a:endParaRPr>
          </a:p>
        </p:txBody>
      </p:sp>
    </p:spTree>
    <p:extLst>
      <p:ext uri="{BB962C8B-B14F-4D97-AF65-F5344CB8AC3E}">
        <p14:creationId xmlns:p14="http://schemas.microsoft.com/office/powerpoint/2010/main" val="149392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Discussion et analyse</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(Apporter un éclairage scientifique sur une question soulevée par ce cas clinique.)</a:t>
            </a:r>
            <a:r>
              <a:rPr lang="fr-FR" sz="1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92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Conclusion</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Veuillez saisir votre texte</a:t>
            </a:r>
          </a:p>
          <a:p>
            <a:pPr marL="0" indent="0">
              <a:lnSpc>
                <a:spcPct val="107000"/>
              </a:lnSpc>
              <a:spcAft>
                <a:spcPts val="800"/>
              </a:spcAft>
              <a:buNone/>
            </a:pP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34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Références – 1 à 3 max</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(Inclure nomenclatures et liens </a:t>
            </a:r>
            <a:r>
              <a:rPr lang="fr-FR" sz="1600" i="1" kern="1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Pubmed</a:t>
            </a: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56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Clause de non-responsabilité</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(Inclue à la fin de chaque cas publié sur Cardio-online : </a:t>
            </a:r>
            <a:r>
              <a:rPr lang="fr-FR" sz="16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C</a:t>
            </a: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 cas ne représente pas l’opinion de la SFC ni de Cardio-online, et n’engage pas leur responsabilité »)</a:t>
            </a:r>
          </a:p>
          <a:p>
            <a:pPr marL="0" indent="0">
              <a:lnSpc>
                <a:spcPct val="107000"/>
              </a:lnSpc>
              <a:spcAft>
                <a:spcPts val="800"/>
              </a:spcAft>
              <a:buNone/>
            </a:pPr>
            <a:endParaRPr lang="fr-FR" sz="16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6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Ce cas ne représente pas l’opinion de la SFC ni de Cardio-online, et n’engage pas leur responsabilité.  </a:t>
            </a:r>
          </a:p>
        </p:txBody>
      </p:sp>
    </p:spTree>
    <p:extLst>
      <p:ext uri="{BB962C8B-B14F-4D97-AF65-F5344CB8AC3E}">
        <p14:creationId xmlns:p14="http://schemas.microsoft.com/office/powerpoint/2010/main" val="22834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FE98-0472-72A6-54ED-8BF0D2550F0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1F16DD3-8EC6-FC4E-1DC2-0302AB5637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9FBDADA-7858-B977-74BE-545C933E2C01}"/>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Envoi du cas</a:t>
            </a:r>
          </a:p>
        </p:txBody>
      </p:sp>
      <p:sp>
        <p:nvSpPr>
          <p:cNvPr id="3" name="Espace réservé du contenu 2">
            <a:extLst>
              <a:ext uri="{FF2B5EF4-FFF2-40B4-BE49-F238E27FC236}">
                <a16:creationId xmlns:a16="http://schemas.microsoft.com/office/drawing/2014/main" id="{E14AEBE2-257A-1799-D09E-3A833FF473D0}"/>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Pour toute question ou envoi de fichier qui serait trop lourd, merci de contacter </a:t>
            </a:r>
            <a:r>
              <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cascliniques@cardio-online.fr</a:t>
            </a:r>
            <a:r>
              <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et de passer par </a:t>
            </a:r>
            <a:r>
              <a:rPr lang="fr-FR" sz="1600" b="1" kern="100"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Wetransfer</a:t>
            </a:r>
            <a:r>
              <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p>
          <a:p>
            <a:pPr marL="0" indent="0">
              <a:lnSpc>
                <a:spcPct val="107000"/>
              </a:lnSpc>
              <a:spcAft>
                <a:spcPts val="800"/>
              </a:spcAft>
              <a:buNone/>
            </a:pPr>
            <a:endPar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lvl="2"/>
            <a:r>
              <a:rPr lang="fr-FR" sz="1500" b="1" dirty="0">
                <a:solidFill>
                  <a:schemeClr val="tx1">
                    <a:lumMod val="65000"/>
                    <a:lumOff val="35000"/>
                  </a:schemeClr>
                </a:solidFill>
              </a:rPr>
              <a:t>L’objet du </a:t>
            </a:r>
            <a:r>
              <a:rPr lang="fr-FR" sz="1500" b="1" dirty="0" err="1">
                <a:solidFill>
                  <a:schemeClr val="tx1">
                    <a:lumMod val="65000"/>
                    <a:lumOff val="35000"/>
                  </a:schemeClr>
                </a:solidFill>
              </a:rPr>
              <a:t>Wetransfer</a:t>
            </a:r>
            <a:r>
              <a:rPr lang="fr-FR" sz="1500" b="1" dirty="0">
                <a:solidFill>
                  <a:schemeClr val="tx1">
                    <a:lumMod val="65000"/>
                    <a:lumOff val="35000"/>
                  </a:schemeClr>
                </a:solidFill>
              </a:rPr>
              <a:t> devra mentionner</a:t>
            </a:r>
            <a:r>
              <a:rPr lang="fr-FR" sz="1500" dirty="0">
                <a:solidFill>
                  <a:schemeClr val="tx1">
                    <a:lumMod val="65000"/>
                    <a:lumOff val="35000"/>
                  </a:schemeClr>
                </a:solidFill>
              </a:rPr>
              <a:t> : « </a:t>
            </a:r>
            <a:r>
              <a:rPr lang="fr-FR" sz="1500" i="1" dirty="0">
                <a:solidFill>
                  <a:schemeClr val="tx1">
                    <a:lumMod val="65000"/>
                    <a:lumOff val="35000"/>
                  </a:schemeClr>
                </a:solidFill>
              </a:rPr>
              <a:t>le titre utilisé dans la présentation du cas</a:t>
            </a:r>
            <a:r>
              <a:rPr lang="fr-FR" sz="1500" dirty="0">
                <a:solidFill>
                  <a:schemeClr val="tx1">
                    <a:lumMod val="65000"/>
                    <a:lumOff val="35000"/>
                  </a:schemeClr>
                </a:solidFill>
              </a:rPr>
              <a:t> ».  </a:t>
            </a:r>
          </a:p>
          <a:p>
            <a:pPr lvl="2"/>
            <a:r>
              <a:rPr lang="fr-FR" sz="1500" dirty="0">
                <a:solidFill>
                  <a:schemeClr val="tx1">
                    <a:lumMod val="65000"/>
                    <a:lumOff val="35000"/>
                  </a:schemeClr>
                </a:solidFill>
              </a:rPr>
              <a:t>Le corps du message devra préciser le </a:t>
            </a:r>
            <a:r>
              <a:rPr lang="fr-FR" sz="1500" b="1" dirty="0">
                <a:solidFill>
                  <a:schemeClr val="tx1">
                    <a:lumMod val="65000"/>
                    <a:lumOff val="35000"/>
                  </a:schemeClr>
                </a:solidFill>
              </a:rPr>
              <a:t>nom du candidat</a:t>
            </a:r>
            <a:r>
              <a:rPr lang="fr-FR" sz="1500" dirty="0">
                <a:solidFill>
                  <a:schemeClr val="tx1">
                    <a:lumMod val="65000"/>
                    <a:lumOff val="35000"/>
                  </a:schemeClr>
                </a:solidFill>
              </a:rPr>
              <a:t> </a:t>
            </a:r>
            <a:r>
              <a:rPr lang="fr-FR" sz="1500" b="1" dirty="0">
                <a:solidFill>
                  <a:schemeClr val="tx1">
                    <a:lumMod val="65000"/>
                    <a:lumOff val="35000"/>
                  </a:schemeClr>
                </a:solidFill>
              </a:rPr>
              <a:t>auteur, sa spécialité, le lieu d’exercice</a:t>
            </a:r>
            <a:r>
              <a:rPr lang="fr-FR" sz="1500" dirty="0">
                <a:solidFill>
                  <a:schemeClr val="tx1">
                    <a:lumMod val="65000"/>
                    <a:lumOff val="35000"/>
                  </a:schemeClr>
                </a:solidFill>
              </a:rPr>
              <a:t> (établissement et service) ainsi que </a:t>
            </a:r>
            <a:r>
              <a:rPr lang="fr-FR" sz="1500" b="1" dirty="0">
                <a:solidFill>
                  <a:schemeClr val="tx1">
                    <a:lumMod val="65000"/>
                    <a:lumOff val="35000"/>
                  </a:schemeClr>
                </a:solidFill>
              </a:rPr>
              <a:t>ses coordonnées téléphoniques et e-mail</a:t>
            </a:r>
            <a:r>
              <a:rPr lang="fr-FR" sz="1500" dirty="0">
                <a:solidFill>
                  <a:schemeClr val="tx1">
                    <a:lumMod val="65000"/>
                    <a:lumOff val="35000"/>
                  </a:schemeClr>
                </a:solidFill>
              </a:rPr>
              <a:t> (si différent de celui utilisé pour candidater).   </a:t>
            </a:r>
          </a:p>
          <a:p>
            <a:pPr lvl="2"/>
            <a:r>
              <a:rPr lang="fr-FR" sz="1500" dirty="0">
                <a:solidFill>
                  <a:schemeClr val="tx1">
                    <a:lumMod val="65000"/>
                    <a:lumOff val="35000"/>
                  </a:schemeClr>
                </a:solidFill>
              </a:rPr>
              <a:t>Le formulaire de candidature en ligne devra être renseigné et les participants devront lire et accepter le règlement du concours en cochant la case.  </a:t>
            </a:r>
          </a:p>
          <a:p>
            <a:pPr lvl="2"/>
            <a:r>
              <a:rPr lang="fr-FR" sz="1500" dirty="0">
                <a:solidFill>
                  <a:schemeClr val="tx1">
                    <a:lumMod val="65000"/>
                    <a:lumOff val="35000"/>
                  </a:schemeClr>
                </a:solidFill>
              </a:rPr>
              <a:t>Le cas clinique devra être en adéquation avec le cahier des charges, sous format Power Point en utilisant le </a:t>
            </a:r>
            <a:r>
              <a:rPr lang="fr-FR" sz="1500" dirty="0" err="1">
                <a:solidFill>
                  <a:schemeClr val="tx1">
                    <a:lumMod val="65000"/>
                    <a:lumOff val="35000"/>
                  </a:schemeClr>
                </a:solidFill>
              </a:rPr>
              <a:t>template</a:t>
            </a:r>
            <a:r>
              <a:rPr lang="fr-FR" sz="1500" dirty="0">
                <a:solidFill>
                  <a:schemeClr val="tx1">
                    <a:lumMod val="65000"/>
                    <a:lumOff val="35000"/>
                  </a:schemeClr>
                </a:solidFill>
              </a:rPr>
              <a:t> fourni à cet effet. </a:t>
            </a:r>
          </a:p>
          <a:p>
            <a:pPr marL="0" indent="0">
              <a:lnSpc>
                <a:spcPct val="107000"/>
              </a:lnSpc>
              <a:spcAft>
                <a:spcPts val="800"/>
              </a:spcAft>
              <a:buNone/>
            </a:pPr>
            <a:endPar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6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53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564A599-0A3B-A4EB-7419-941A431F5F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effectLst>
            <a:glow>
              <a:schemeClr val="accent1"/>
            </a:glow>
            <a:softEdge rad="0"/>
          </a:effectLst>
        </p:spPr>
      </p:pic>
      <p:sp>
        <p:nvSpPr>
          <p:cNvPr id="2" name="Titre 1">
            <a:extLst>
              <a:ext uri="{FF2B5EF4-FFF2-40B4-BE49-F238E27FC236}">
                <a16:creationId xmlns:a16="http://schemas.microsoft.com/office/drawing/2014/main" id="{2FEB4DD1-1C24-D9B7-9762-9BBE101069CA}"/>
              </a:ext>
            </a:extLst>
          </p:cNvPr>
          <p:cNvSpPr>
            <a:spLocks noGrp="1"/>
          </p:cNvSpPr>
          <p:nvPr>
            <p:ph type="title"/>
          </p:nvPr>
        </p:nvSpPr>
        <p:spPr>
          <a:xfrm>
            <a:off x="839788" y="295154"/>
            <a:ext cx="7313612" cy="782638"/>
          </a:xfrm>
        </p:spPr>
        <p:txBody>
          <a:bodyPr anchor="b">
            <a:normAutofit fontScale="90000"/>
          </a:bodyPr>
          <a:lstStyle/>
          <a:p>
            <a:r>
              <a:rPr lang="fr-FR" sz="5400" dirty="0">
                <a:solidFill>
                  <a:srgbClr val="C00000"/>
                </a:solidFill>
              </a:rPr>
              <a:t>Structure du cas et objectifs</a:t>
            </a:r>
          </a:p>
        </p:txBody>
      </p:sp>
      <p:sp>
        <p:nvSpPr>
          <p:cNvPr id="4" name="Espace réservé du contenu 2">
            <a:extLst>
              <a:ext uri="{FF2B5EF4-FFF2-40B4-BE49-F238E27FC236}">
                <a16:creationId xmlns:a16="http://schemas.microsoft.com/office/drawing/2014/main" id="{287AA3D7-8EC7-1A7F-A4B8-6E170246997E}"/>
              </a:ext>
            </a:extLst>
          </p:cNvPr>
          <p:cNvSpPr txBox="1">
            <a:spLocks noGrp="1"/>
          </p:cNvSpPr>
          <p:nvPr>
            <p:ph type="body" sz="half" idx="2"/>
          </p:nvPr>
        </p:nvSpPr>
        <p:spPr>
          <a:xfrm>
            <a:off x="839787" y="1162546"/>
            <a:ext cx="9185956" cy="3315020"/>
          </a:xfrm>
          <a:prstGeom prst="rect">
            <a:avLst/>
          </a:prstGeom>
        </p:spPr>
        <p:txBody>
          <a:bodyPr anchor="t">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Aft>
                <a:spcPts val="800"/>
              </a:spcAft>
              <a:buNone/>
            </a:pPr>
            <a:r>
              <a:rPr lang="fr-FR" sz="1300" b="1" kern="100" dirty="0">
                <a:latin typeface="Calibri" panose="020F0502020204030204" pitchFamily="34" charset="0"/>
                <a:ea typeface="Calibri" panose="020F0502020204030204" pitchFamily="34" charset="0"/>
                <a:cs typeface="Times New Roman" panose="02020603050405020304" pitchFamily="18" charset="0"/>
              </a:rPr>
              <a:t>U</a:t>
            </a:r>
            <a:r>
              <a:rPr lang="it-IT" sz="1300" b="1" kern="100" dirty="0" err="1">
                <a:effectLst/>
                <a:latin typeface="Calibri" panose="020F0502020204030204" pitchFamily="34" charset="0"/>
                <a:ea typeface="Calibri" panose="020F0502020204030204" pitchFamily="34" charset="0"/>
                <a:cs typeface="Times New Roman" panose="02020603050405020304" pitchFamily="18" charset="0"/>
              </a:rPr>
              <a:t>n</a:t>
            </a:r>
            <a:r>
              <a:rPr lang="it-IT" sz="13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effectLst/>
                <a:latin typeface="Calibri" panose="020F0502020204030204" pitchFamily="34" charset="0"/>
                <a:ea typeface="Calibri" panose="020F0502020204030204" pitchFamily="34" charset="0"/>
                <a:cs typeface="Times New Roman" panose="02020603050405020304" pitchFamily="18" charset="0"/>
              </a:rPr>
              <a:t>cas</a:t>
            </a:r>
            <a:r>
              <a:rPr lang="it-IT" sz="13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effectLst/>
                <a:latin typeface="Calibri" panose="020F0502020204030204" pitchFamily="34" charset="0"/>
                <a:ea typeface="Calibri" panose="020F0502020204030204" pitchFamily="34" charset="0"/>
                <a:cs typeface="Times New Roman" panose="02020603050405020304" pitchFamily="18" charset="0"/>
              </a:rPr>
              <a:t>type</a:t>
            </a:r>
            <a:r>
              <a:rPr lang="it-IT" sz="1300" b="1" kern="100" dirty="0">
                <a:effectLst/>
                <a:latin typeface="Calibri" panose="020F0502020204030204" pitchFamily="34" charset="0"/>
                <a:ea typeface="Calibri" panose="020F0502020204030204" pitchFamily="34" charset="0"/>
                <a:cs typeface="Times New Roman" panose="02020603050405020304" pitchFamily="18" charset="0"/>
              </a:rPr>
              <a:t> se compose de 2 parties :</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t-IT" sz="1300" b="1" kern="100" dirty="0" err="1">
                <a:effectLst/>
                <a:latin typeface="Calibri" panose="020F0502020204030204" pitchFamily="34" charset="0"/>
                <a:ea typeface="Calibri" panose="020F0502020204030204" pitchFamily="34" charset="0"/>
                <a:cs typeface="Times New Roman" panose="02020603050405020304" pitchFamily="18" charset="0"/>
              </a:rPr>
              <a:t>Partie</a:t>
            </a:r>
            <a:r>
              <a:rPr lang="it-IT" sz="1300" b="1" kern="100" dirty="0">
                <a:effectLst/>
                <a:latin typeface="Calibri" panose="020F0502020204030204" pitchFamily="34" charset="0"/>
                <a:ea typeface="Calibri" panose="020F0502020204030204" pitchFamily="34" charset="0"/>
                <a:cs typeface="Times New Roman" panose="02020603050405020304" pitchFamily="18" charset="0"/>
              </a:rPr>
              <a:t> 1 :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présenter</a:t>
            </a:r>
            <a:r>
              <a:rPr lang="it-IT" sz="1300" b="1" kern="100" dirty="0">
                <a:latin typeface="Calibri" panose="020F0502020204030204" pitchFamily="34" charset="0"/>
                <a:ea typeface="Calibri" panose="020F0502020204030204" pitchFamily="34" charset="0"/>
                <a:cs typeface="Times New Roman" panose="02020603050405020304" pitchFamily="18" charset="0"/>
              </a:rPr>
              <a:t> un cas clinique étonnant et interroger la communauté sur sa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résolution</a:t>
            </a:r>
            <a:r>
              <a:rPr lang="it-IT" sz="1300" b="1" kern="100" dirty="0">
                <a:latin typeface="Calibri" panose="020F0502020204030204" pitchFamily="34" charset="0"/>
                <a:ea typeface="Calibri" panose="020F0502020204030204" pitchFamily="34" charset="0"/>
                <a:cs typeface="Times New Roman" panose="02020603050405020304" pitchFamily="18" charset="0"/>
              </a:rPr>
              <a:t>.</a:t>
            </a:r>
          </a:p>
          <a:p>
            <a:pPr marL="0" indent="0">
              <a:spcAft>
                <a:spcPts val="800"/>
              </a:spcAft>
              <a:buNone/>
            </a:pPr>
            <a:r>
              <a:rPr lang="it-IT" sz="1300" b="1" kern="100" dirty="0">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Structure</a:t>
            </a:r>
            <a:r>
              <a:rPr lang="it-IT" sz="1300" b="1" kern="100" dirty="0">
                <a:latin typeface="Calibri" panose="020F0502020204030204" pitchFamily="34" charset="0"/>
                <a:ea typeface="Calibri" panose="020F0502020204030204" pitchFamily="34" charset="0"/>
                <a:cs typeface="Times New Roman" panose="02020603050405020304" pitchFamily="18" charset="0"/>
              </a:rPr>
              <a:t> : </a:t>
            </a:r>
          </a:p>
          <a:p>
            <a:pPr lvl="2">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un résumé du cas</a:t>
            </a:r>
          </a:p>
          <a:p>
            <a:pPr lvl="2">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la présentation clinique du patient</a:t>
            </a:r>
          </a:p>
          <a:p>
            <a:pPr lvl="2">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l'évaluation non invasive (le cas échéant) et toutes </a:t>
            </a:r>
            <a:r>
              <a:rPr lang="fr-FR" sz="1300" kern="100" dirty="0" err="1">
                <a:latin typeface="Calibri" panose="020F0502020204030204" pitchFamily="34" charset="0"/>
                <a:ea typeface="Calibri" panose="020F0502020204030204" pitchFamily="34" charset="0"/>
                <a:cs typeface="Times New Roman" panose="02020603050405020304" pitchFamily="18" charset="0"/>
              </a:rPr>
              <a:t>angios</a:t>
            </a:r>
            <a:r>
              <a:rPr lang="fr-FR" sz="1300" kern="100" dirty="0">
                <a:latin typeface="Calibri" panose="020F0502020204030204" pitchFamily="34" charset="0"/>
                <a:ea typeface="Calibri" panose="020F0502020204030204" pitchFamily="34" charset="0"/>
                <a:cs typeface="Times New Roman" panose="02020603050405020304" pitchFamily="18" charset="0"/>
              </a:rPr>
              <a:t> ou images pertinentes à la description</a:t>
            </a:r>
          </a:p>
          <a:p>
            <a:pPr lvl="2">
              <a:spcAft>
                <a:spcPts val="800"/>
              </a:spcAft>
            </a:pPr>
            <a:r>
              <a:rPr lang="fr-FR" sz="1300" dirty="0">
                <a:latin typeface="Calibri" panose="020F0502020204030204" pitchFamily="34" charset="0"/>
                <a:cs typeface="Calibri" panose="020F0502020204030204" pitchFamily="34" charset="0"/>
              </a:rPr>
              <a:t>une question adressée à la communauté portant sur le diagnostic, la prise en charge à privilégier, la stratégie de traitement : 3 à 5 propositions</a:t>
            </a:r>
          </a:p>
          <a:p>
            <a:pPr marL="971550" lvl="2" indent="-171450">
              <a:spcAft>
                <a:spcPts val="800"/>
              </a:spcAft>
            </a:pP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Font typeface="Arial" panose="020B0604020202020204" pitchFamily="34" charset="0"/>
              <a:buNone/>
              <a:defRPr/>
            </a:pPr>
            <a:endParaRPr lang="fr-FR" sz="1300" dirty="0"/>
          </a:p>
          <a:p>
            <a:pPr marL="114300" indent="0">
              <a:buFont typeface="Arial" panose="020B0604020202020204" pitchFamily="34" charset="0"/>
              <a:buNone/>
              <a:defRPr/>
            </a:pPr>
            <a:endParaRPr lang="fr-FR" sz="1300" dirty="0"/>
          </a:p>
          <a:p>
            <a:pPr marL="0" indent="0">
              <a:buFont typeface="Arial" panose="020B0604020202020204" pitchFamily="34" charset="0"/>
              <a:buNone/>
              <a:defRPr/>
            </a:pPr>
            <a:endParaRPr lang="en" sz="1300" dirty="0"/>
          </a:p>
          <a:p>
            <a:pPr marL="0" indent="0">
              <a:buFont typeface="Arial" panose="020B0604020202020204" pitchFamily="34" charset="0"/>
              <a:buNone/>
              <a:defRPr/>
            </a:pPr>
            <a:endParaRPr lang="fr-FR" sz="1300" dirty="0"/>
          </a:p>
        </p:txBody>
      </p:sp>
      <p:pic>
        <p:nvPicPr>
          <p:cNvPr id="7" name="Image 6">
            <a:extLst>
              <a:ext uri="{FF2B5EF4-FFF2-40B4-BE49-F238E27FC236}">
                <a16:creationId xmlns:a16="http://schemas.microsoft.com/office/drawing/2014/main" id="{60F41445-EB3F-9D8D-71E6-C306C039D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600000">
            <a:off x="8965541" y="803733"/>
            <a:ext cx="3079502" cy="1304931"/>
          </a:xfrm>
          <a:prstGeom prst="rect">
            <a:avLst/>
          </a:prstGeom>
        </p:spPr>
      </p:pic>
      <p:sp>
        <p:nvSpPr>
          <p:cNvPr id="3" name="Espace réservé du contenu 2">
            <a:extLst>
              <a:ext uri="{FF2B5EF4-FFF2-40B4-BE49-F238E27FC236}">
                <a16:creationId xmlns:a16="http://schemas.microsoft.com/office/drawing/2014/main" id="{5685B92E-C803-01AD-F88D-D11704124616}"/>
              </a:ext>
            </a:extLst>
          </p:cNvPr>
          <p:cNvSpPr txBox="1">
            <a:spLocks/>
          </p:cNvSpPr>
          <p:nvPr/>
        </p:nvSpPr>
        <p:spPr>
          <a:xfrm>
            <a:off x="839787" y="4042682"/>
            <a:ext cx="9425443" cy="5285702"/>
          </a:xfrm>
          <a:prstGeom prst="rect">
            <a:avLst/>
          </a:prstGeom>
        </p:spPr>
        <p:txBody>
          <a:bodyPr vert="horz" lIns="91440" tIns="45720" rIns="91440" bIns="45720" rtlCol="0" anchor="t">
            <a:noAutofit/>
          </a:bodyPr>
          <a:lstStyle>
            <a:lvl1pPr marL="342900" indent="-342900" algn="l" defTabSz="457200" rtl="0"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a:spcAft>
                <a:spcPts val="800"/>
              </a:spcAft>
            </a:pPr>
            <a:r>
              <a:rPr lang="fr-FR" sz="1300" b="1" kern="100" dirty="0">
                <a:latin typeface="Calibri" panose="020F0502020204030204" pitchFamily="34" charset="0"/>
                <a:ea typeface="Calibri" panose="020F0502020204030204" pitchFamily="34" charset="0"/>
                <a:cs typeface="Times New Roman" panose="02020603050405020304" pitchFamily="18" charset="0"/>
              </a:rPr>
              <a:t>Partie 2 :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dévoiler</a:t>
            </a:r>
            <a:r>
              <a:rPr lang="it-IT" sz="1300" b="1" kern="100" dirty="0">
                <a:latin typeface="Calibri" panose="020F0502020204030204" pitchFamily="34" charset="0"/>
                <a:ea typeface="Calibri" panose="020F0502020204030204" pitchFamily="34" charset="0"/>
                <a:cs typeface="Times New Roman" panose="02020603050405020304" pitchFamily="18" charset="0"/>
              </a:rPr>
              <a:t> le bon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diagnostic</a:t>
            </a:r>
            <a:r>
              <a:rPr lang="it-IT" sz="1300" b="1" kern="100" dirty="0">
                <a:latin typeface="Calibri" panose="020F0502020204030204" pitchFamily="34" charset="0"/>
                <a:ea typeface="Calibri" panose="020F0502020204030204" pitchFamily="34" charset="0"/>
                <a:cs typeface="Times New Roman" panose="02020603050405020304" pitchFamily="18" charset="0"/>
              </a:rPr>
              <a:t> et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exposer</a:t>
            </a:r>
            <a:r>
              <a:rPr lang="it-IT" sz="1300" b="1" kern="100" dirty="0">
                <a:latin typeface="Calibri" panose="020F0502020204030204" pitchFamily="34" charset="0"/>
                <a:ea typeface="Calibri" panose="020F0502020204030204" pitchFamily="34" charset="0"/>
                <a:cs typeface="Times New Roman" panose="02020603050405020304" pitchFamily="18" charset="0"/>
              </a:rPr>
              <a:t> la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stratégie</a:t>
            </a:r>
            <a:r>
              <a:rPr lang="it-IT" sz="1300" b="1" kern="100" dirty="0">
                <a:latin typeface="Calibri" panose="020F0502020204030204" pitchFamily="34" charset="0"/>
                <a:ea typeface="Calibri" panose="020F0502020204030204" pitchFamily="34" charset="0"/>
                <a:cs typeface="Times New Roman" panose="02020603050405020304" pitchFamily="18" charset="0"/>
              </a:rPr>
              <a:t> et la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planification</a:t>
            </a:r>
            <a:r>
              <a:rPr lang="it-IT" sz="1300" b="1" kern="100" dirty="0">
                <a:latin typeface="Calibri" panose="020F0502020204030204" pitchFamily="34" charset="0"/>
                <a:ea typeface="Calibri" panose="020F0502020204030204" pitchFamily="34" charset="0"/>
                <a:cs typeface="Times New Roman" panose="02020603050405020304" pitchFamily="18" charset="0"/>
              </a:rPr>
              <a:t> de la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gestion</a:t>
            </a:r>
            <a:r>
              <a:rPr lang="it-IT" sz="1300" b="1" kern="100" dirty="0">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du</a:t>
            </a:r>
            <a:r>
              <a:rPr lang="it-IT" sz="1300" b="1" kern="100" dirty="0">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cas</a:t>
            </a:r>
            <a:r>
              <a:rPr lang="it-IT" sz="1300" b="1" kern="100" dirty="0">
                <a:latin typeface="Calibri" panose="020F0502020204030204" pitchFamily="34" charset="0"/>
                <a:ea typeface="Calibri" panose="020F0502020204030204" pitchFamily="34" charset="0"/>
                <a:cs typeface="Times New Roman" panose="02020603050405020304" pitchFamily="18" charset="0"/>
              </a:rPr>
              <a:t>, l’</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évolution</a:t>
            </a:r>
            <a:r>
              <a:rPr lang="it-IT" sz="1300" b="1" kern="100" dirty="0">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clinique</a:t>
            </a:r>
            <a:r>
              <a:rPr lang="it-IT" sz="1300" b="1" kern="100" dirty="0">
                <a:latin typeface="Calibri" panose="020F0502020204030204" pitchFamily="34" charset="0"/>
                <a:ea typeface="Calibri" panose="020F0502020204030204" pitchFamily="34" charset="0"/>
                <a:cs typeface="Times New Roman" panose="02020603050405020304" pitchFamily="18" charset="0"/>
              </a:rPr>
              <a:t> et le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résultat</a:t>
            </a:r>
            <a:r>
              <a:rPr lang="it-IT" sz="1300" b="1" kern="100" dirty="0">
                <a:latin typeface="Calibri" panose="020F0502020204030204" pitchFamily="34" charset="0"/>
                <a:ea typeface="Calibri" panose="020F0502020204030204" pitchFamily="34" charset="0"/>
                <a:cs typeface="Times New Roman" panose="02020603050405020304" pitchFamily="18" charset="0"/>
              </a:rPr>
              <a:t> </a:t>
            </a:r>
            <a:r>
              <a:rPr lang="it-IT" sz="1300" b="1" kern="100" dirty="0" err="1">
                <a:latin typeface="Calibri" panose="020F0502020204030204" pitchFamily="34" charset="0"/>
                <a:ea typeface="Calibri" panose="020F0502020204030204" pitchFamily="34" charset="0"/>
                <a:cs typeface="Times New Roman" panose="02020603050405020304" pitchFamily="18" charset="0"/>
              </a:rPr>
              <a:t>final</a:t>
            </a:r>
            <a:endParaRPr lang="it-IT" sz="1300" b="1" kern="100" dirty="0">
              <a:latin typeface="Calibri" panose="020F0502020204030204" pitchFamily="34" charset="0"/>
              <a:ea typeface="Calibri" panose="020F0502020204030204" pitchFamily="34" charset="0"/>
              <a:cs typeface="Times New Roman" panose="02020603050405020304" pitchFamily="18" charset="0"/>
            </a:endParaRPr>
          </a:p>
          <a:p>
            <a:pPr marL="400050" lvl="1" indent="0">
              <a:spcAft>
                <a:spcPts val="800"/>
              </a:spcAft>
              <a:buNone/>
            </a:pPr>
            <a:r>
              <a:rPr lang="fr-FR" sz="1300" b="1" kern="100" dirty="0">
                <a:latin typeface="Calibri" panose="020F0502020204030204" pitchFamily="34" charset="0"/>
                <a:ea typeface="Calibri" panose="020F0502020204030204" pitchFamily="34" charset="0"/>
                <a:cs typeface="Times New Roman" panose="02020603050405020304" pitchFamily="18" charset="0"/>
              </a:rPr>
              <a:t>Structure : </a:t>
            </a:r>
          </a:p>
          <a:p>
            <a:pPr marL="971550" lvl="2" indent="-171450">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l’auteur donne la réponse à la question posée en partie 1,</a:t>
            </a:r>
          </a:p>
          <a:p>
            <a:pPr marL="971550" lvl="2" indent="-171450">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l’auteur partage la  stratégie et sa planification, </a:t>
            </a:r>
          </a:p>
          <a:p>
            <a:pPr marL="971550" lvl="2" indent="-171450">
              <a:spcAft>
                <a:spcPts val="800"/>
              </a:spcAft>
            </a:pPr>
            <a:r>
              <a:rPr lang="fr-FR" sz="1300" kern="100" dirty="0">
                <a:latin typeface="Calibri" panose="020F0502020204030204" pitchFamily="34" charset="0"/>
                <a:ea typeface="Calibri" panose="020F0502020204030204" pitchFamily="34" charset="0"/>
                <a:cs typeface="Times New Roman" panose="02020603050405020304" pitchFamily="18" charset="0"/>
              </a:rPr>
              <a:t>l’auteur partage l'évolution clinique et le résultat final, en incluant également des images, des </a:t>
            </a:r>
            <a:r>
              <a:rPr lang="fr-FR" sz="1300" kern="100" dirty="0" err="1">
                <a:latin typeface="Calibri" panose="020F0502020204030204" pitchFamily="34" charset="0"/>
                <a:ea typeface="Calibri" panose="020F0502020204030204" pitchFamily="34" charset="0"/>
                <a:cs typeface="Times New Roman" panose="02020603050405020304" pitchFamily="18" charset="0"/>
              </a:rPr>
              <a:t>angios</a:t>
            </a:r>
            <a:r>
              <a:rPr lang="fr-FR" sz="1300" kern="100" dirty="0">
                <a:latin typeface="Calibri" panose="020F0502020204030204" pitchFamily="34" charset="0"/>
                <a:ea typeface="Calibri" panose="020F0502020204030204" pitchFamily="34" charset="0"/>
                <a:cs typeface="Times New Roman" panose="02020603050405020304" pitchFamily="18" charset="0"/>
              </a:rPr>
              <a:t> et/ou d'autres outils d'évaluation pour guider le lecteur tout au long du cas,</a:t>
            </a:r>
          </a:p>
          <a:p>
            <a:pPr marL="971550" lvl="2" indent="-171450">
              <a:spcAft>
                <a:spcPts val="800"/>
              </a:spcAft>
            </a:pPr>
            <a:r>
              <a:rPr lang="fr-FR" sz="1300" dirty="0">
                <a:latin typeface="Calibri" panose="020F0502020204030204" pitchFamily="34" charset="0"/>
                <a:cs typeface="Calibri" panose="020F0502020204030204" pitchFamily="34" charset="0"/>
              </a:rPr>
              <a:t>conclusion et points clés (analyse critique des principales études et des éclairages sur les pratiques cliniques).</a:t>
            </a:r>
          </a:p>
          <a:p>
            <a:pPr marL="971550" lvl="2" indent="-171450">
              <a:spcAft>
                <a:spcPts val="800"/>
              </a:spcAft>
            </a:pPr>
            <a:endParaRPr lang="fr-FR" sz="1300" kern="100" dirty="0">
              <a:latin typeface="Calibri" panose="020F0502020204030204" pitchFamily="34" charset="0"/>
              <a:ea typeface="Calibri" panose="020F0502020204030204" pitchFamily="34" charset="0"/>
              <a:cs typeface="Times New Roman" panose="02020603050405020304" pitchFamily="18" charset="0"/>
            </a:endParaRPr>
          </a:p>
          <a:p>
            <a:pPr marL="914400" lvl="2" indent="0">
              <a:buFont typeface="Arial" panose="020B0604020202020204" pitchFamily="34" charset="0"/>
              <a:buNone/>
              <a:defRPr/>
            </a:pPr>
            <a:endParaRPr lang="fr-FR" sz="1300" dirty="0"/>
          </a:p>
          <a:p>
            <a:pPr marL="114300" indent="0">
              <a:buFont typeface="Arial" panose="020B0604020202020204" pitchFamily="34" charset="0"/>
              <a:buNone/>
              <a:defRPr/>
            </a:pPr>
            <a:endParaRPr lang="fr-FR" sz="1300" dirty="0"/>
          </a:p>
          <a:p>
            <a:pPr marL="0" indent="0">
              <a:buFont typeface="Arial" panose="020B0604020202020204" pitchFamily="34" charset="0"/>
              <a:buNone/>
              <a:defRPr/>
            </a:pPr>
            <a:endParaRPr lang="en" sz="1300" dirty="0"/>
          </a:p>
          <a:p>
            <a:pPr marL="0" indent="0">
              <a:buFont typeface="Arial" panose="020B0604020202020204" pitchFamily="34" charset="0"/>
              <a:buNone/>
              <a:defRPr/>
            </a:pPr>
            <a:endParaRPr lang="fr-FR" sz="1300" dirty="0"/>
          </a:p>
        </p:txBody>
      </p:sp>
    </p:spTree>
    <p:extLst>
      <p:ext uri="{BB962C8B-B14F-4D97-AF65-F5344CB8AC3E}">
        <p14:creationId xmlns:p14="http://schemas.microsoft.com/office/powerpoint/2010/main" val="83909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CDE0235-ADD5-5584-7B2C-D82C74AD4E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FEB4DD1-1C24-D9B7-9762-9BBE101069CA}"/>
              </a:ext>
            </a:extLst>
          </p:cNvPr>
          <p:cNvSpPr>
            <a:spLocks noGrp="1"/>
          </p:cNvSpPr>
          <p:nvPr>
            <p:ph type="title"/>
          </p:nvPr>
        </p:nvSpPr>
        <p:spPr>
          <a:xfrm>
            <a:off x="480559" y="323850"/>
            <a:ext cx="7075487" cy="952501"/>
          </a:xfrm>
        </p:spPr>
        <p:txBody>
          <a:bodyPr anchor="b">
            <a:normAutofit/>
          </a:bodyPr>
          <a:lstStyle/>
          <a:p>
            <a:r>
              <a:rPr lang="fr-FR" sz="4900" dirty="0">
                <a:solidFill>
                  <a:srgbClr val="C00000"/>
                </a:solidFill>
              </a:rPr>
              <a:t>Instructions générales</a:t>
            </a:r>
          </a:p>
        </p:txBody>
      </p:sp>
      <p:sp>
        <p:nvSpPr>
          <p:cNvPr id="4" name="Espace réservé du contenu 2">
            <a:extLst>
              <a:ext uri="{FF2B5EF4-FFF2-40B4-BE49-F238E27FC236}">
                <a16:creationId xmlns:a16="http://schemas.microsoft.com/office/drawing/2014/main" id="{287AA3D7-8EC7-1A7F-A4B8-6E170246997E}"/>
              </a:ext>
            </a:extLst>
          </p:cNvPr>
          <p:cNvSpPr txBox="1">
            <a:spLocks noGrp="1"/>
          </p:cNvSpPr>
          <p:nvPr>
            <p:ph type="body" sz="half" idx="2"/>
          </p:nvPr>
        </p:nvSpPr>
        <p:spPr>
          <a:xfrm>
            <a:off x="839788" y="1276351"/>
            <a:ext cx="9637712" cy="5257799"/>
          </a:xfrm>
          <a:prstGeom prst="rect">
            <a:avLst/>
          </a:prstGeom>
        </p:spPr>
        <p:txBody>
          <a:bodyPr anchor="t">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base">
              <a:buFont typeface="Arial" panose="020B0604020202020204" pitchFamily="34" charset="0"/>
              <a:buChar char="•"/>
            </a:pPr>
            <a:r>
              <a:rPr lang="fr-FR" sz="1400" b="1" kern="100" dirty="0">
                <a:latin typeface="Calibri" panose="020F0502020204030204" pitchFamily="34" charset="0"/>
                <a:ea typeface="Calibri" panose="020F0502020204030204" pitchFamily="34" charset="0"/>
                <a:cs typeface="Times New Roman" panose="02020603050405020304" pitchFamily="18" charset="0"/>
              </a:rPr>
              <a:t>Thématique : hypertrophies du ventricule gauche, dont : </a:t>
            </a:r>
            <a:endParaRPr lang="fr-FR" sz="1200" b="1" kern="100" dirty="0">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200" kern="100" dirty="0">
                <a:latin typeface="Calibri" panose="020F0502020204030204" pitchFamily="34" charset="0"/>
                <a:ea typeface="Calibri" panose="020F0502020204030204" pitchFamily="34" charset="0"/>
                <a:cs typeface="Times New Roman" panose="02020603050405020304" pitchFamily="18" charset="0"/>
              </a:rPr>
              <a:t>Cardiomyopathie hypertrophique sarcomérique (CMH)</a:t>
            </a:r>
          </a:p>
          <a:p>
            <a:pPr lvl="1">
              <a:buFont typeface="Arial" panose="020B0604020202020204" pitchFamily="34" charset="0"/>
              <a:buChar char="•"/>
            </a:pPr>
            <a:r>
              <a:rPr lang="fr-FR" sz="1200" kern="100" dirty="0">
                <a:latin typeface="Calibri" panose="020F0502020204030204" pitchFamily="34" charset="0"/>
                <a:ea typeface="Calibri" panose="020F0502020204030204" pitchFamily="34" charset="0"/>
                <a:cs typeface="Times New Roman" panose="02020603050405020304" pitchFamily="18" charset="0"/>
              </a:rPr>
              <a:t>Amylose cardiaque</a:t>
            </a:r>
          </a:p>
          <a:p>
            <a:pPr lvl="1">
              <a:buFont typeface="Arial" panose="020B0604020202020204" pitchFamily="34" charset="0"/>
              <a:buChar char="•"/>
            </a:pPr>
            <a:r>
              <a:rPr lang="fr-FR" sz="1200" kern="100" dirty="0">
                <a:latin typeface="Calibri" panose="020F0502020204030204" pitchFamily="34" charset="0"/>
                <a:ea typeface="Calibri" panose="020F0502020204030204" pitchFamily="34" charset="0"/>
                <a:cs typeface="Times New Roman" panose="02020603050405020304" pitchFamily="18" charset="0"/>
              </a:rPr>
              <a:t>Maladie de Fabry</a:t>
            </a:r>
          </a:p>
          <a:p>
            <a:pPr lvl="1">
              <a:buFont typeface="Arial" panose="020B0604020202020204" pitchFamily="34" charset="0"/>
              <a:buChar char="•"/>
            </a:pPr>
            <a:r>
              <a:rPr lang="fr-FR" sz="1200" kern="100" dirty="0">
                <a:latin typeface="Calibri" panose="020F0502020204030204" pitchFamily="34" charset="0"/>
                <a:ea typeface="Calibri" panose="020F0502020204030204" pitchFamily="34" charset="0"/>
                <a:cs typeface="Times New Roman" panose="02020603050405020304" pitchFamily="18" charset="0"/>
              </a:rPr>
              <a:t>Autres</a:t>
            </a:r>
          </a:p>
          <a:p>
            <a:pPr marL="0" indent="0">
              <a:spcAft>
                <a:spcPts val="800"/>
              </a:spcAft>
              <a:buNone/>
            </a:pP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Texte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Description du cas sous forme narrative (texte - 700 à 800 mots environ).</a:t>
            </a:r>
          </a:p>
          <a:p>
            <a:pPr marL="0" lvl="0" indent="0">
              <a:spcAft>
                <a:spcPts val="800"/>
              </a:spcAft>
              <a:buNone/>
            </a:pPr>
            <a:r>
              <a:rPr lang="fr-FR" sz="1200" kern="100" dirty="0">
                <a:latin typeface="Calibri" panose="020F0502020204030204" pitchFamily="34" charset="0"/>
                <a:ea typeface="Calibri" panose="020F0502020204030204" pitchFamily="34" charset="0"/>
                <a:cs typeface="Times New Roman" panose="02020603050405020304" pitchFamily="18" charset="0"/>
              </a:rPr>
              <a:t>Inclure</a:t>
            </a: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 toutes les </a:t>
            </a:r>
            <a:r>
              <a:rPr lang="fr-FR" sz="1200" kern="100" dirty="0" err="1">
                <a:effectLst/>
                <a:latin typeface="Calibri" panose="020F0502020204030204" pitchFamily="34" charset="0"/>
                <a:ea typeface="Calibri" panose="020F0502020204030204" pitchFamily="34" charset="0"/>
                <a:cs typeface="Times New Roman" panose="02020603050405020304" pitchFamily="18" charset="0"/>
              </a:rPr>
              <a:t>angios</a:t>
            </a: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 ou images pertinentes, ainsi qu'un sondage pour inciter les lecteurs à voter sur les options de gestion de cas. Idéalement terminer par une phrase accrocheuse mais qui ne doit pas donner la réponse (</a:t>
            </a:r>
            <a:r>
              <a:rPr lang="fr-FR" sz="1200" i="1" kern="100" dirty="0">
                <a:effectLst/>
                <a:latin typeface="Calibri" panose="020F0502020204030204" pitchFamily="34" charset="0"/>
                <a:ea typeface="Calibri" panose="020F0502020204030204" pitchFamily="34" charset="0"/>
                <a:cs typeface="Times New Roman" panose="02020603050405020304" pitchFamily="18" charset="0"/>
              </a:rPr>
              <a:t>Ex : Comment traiteriez-vous ce cas ? Partagez votre opinion maintenant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Images &amp; vidéos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Fournir ces ressources dans la plus haute résolution possible, en indiquant clairement leur position dans le texte, leur titre et/ou légendes</a:t>
            </a:r>
          </a:p>
          <a:p>
            <a:pPr marL="342900" lvl="0" indent="-342900">
              <a:buFont typeface="Calibri" panose="020F0502020204030204" pitchFamily="34" charset="0"/>
              <a:buChar char="-"/>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Les images et les vidéos doivent servir à illustrer le cas et ne doivent pas ressembler à une annonce de produit</a:t>
            </a:r>
          </a:p>
          <a:p>
            <a:pPr marL="342900" lvl="0" indent="-342900">
              <a:spcAft>
                <a:spcPts val="800"/>
              </a:spcAft>
              <a:buFont typeface="Calibri" panose="020F0502020204030204" pitchFamily="34" charset="0"/>
              <a:buChar char="-"/>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Fournir un maximum de 10 images et un maximum de 8 vidéos (les vidéos ne doivent pas dépasser 10 secondes) au total</a:t>
            </a:r>
          </a:p>
          <a:p>
            <a:pPr>
              <a:spcAft>
                <a:spcPts val="800"/>
              </a:spcAft>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Exemples de cas publiés sur Cardio-online </a:t>
            </a:r>
            <a:r>
              <a:rPr lang="fr-FR"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fr-FR" sz="1200" dirty="0">
                <a:hlinkClick r:id="rId3" tooltip="https://www.cardio-online.fr/ressources-scientifiques/cas-cliniques-en-cardiologie/obstruction-rapide-un-lent-deblocage"/>
              </a:rPr>
              <a:t>Obstruction rapide, un lent déblocage</a:t>
            </a:r>
            <a:endParaRPr lang="fr-FR" sz="1200" dirty="0"/>
          </a:p>
          <a:p>
            <a:pPr lvl="0">
              <a:buFont typeface="Calibri" panose="020F0502020204030204" pitchFamily="34" charset="0"/>
              <a:buChar char="-"/>
            </a:pPr>
            <a:r>
              <a:rPr lang="fr-FR" sz="1200" u="sng" kern="100" dirty="0">
                <a:effectLst/>
                <a:latin typeface="Calibri" panose="020F0502020204030204" pitchFamily="34" charset="0"/>
                <a:ea typeface="Calibri" panose="020F0502020204030204" pitchFamily="34" charset="0"/>
                <a:cs typeface="Times New Roman" panose="02020603050405020304" pitchFamily="18" charset="0"/>
                <a:hlinkClick r:id="rId4"/>
              </a:rPr>
              <a:t>Le SAM, c’est celui qui ne boît pas ! </a:t>
            </a:r>
            <a:endParaRPr lang="fr-FR" sz="1200" u="sng" kern="100" dirty="0">
              <a:effectLst/>
              <a:latin typeface="Calibri" panose="020F0502020204030204" pitchFamily="34" charset="0"/>
              <a:ea typeface="Calibri" panose="020F0502020204030204" pitchFamily="34" charset="0"/>
              <a:cs typeface="Times New Roman" panose="02020603050405020304" pitchFamily="18" charset="0"/>
              <a:hlinkClick r:id="rId5"/>
            </a:endParaRPr>
          </a:p>
          <a:p>
            <a:pPr lvl="0">
              <a:buFont typeface="Calibri" panose="020F0502020204030204" pitchFamily="34" charset="0"/>
              <a:buChar char="-"/>
            </a:pPr>
            <a:r>
              <a:rPr lang="fr-FR" sz="1200" dirty="0">
                <a:hlinkClick r:id="rId6" tooltip="https://www.cardio-online.fr/ressources-scientifiques/cas-cliniques-en-cardiologie/mitrale-indomptable"/>
              </a:rPr>
              <a:t>Mitrale indomptable </a:t>
            </a:r>
            <a:endParaRPr lang="fr-FR" sz="1200" dirty="0"/>
          </a:p>
          <a:p>
            <a:pPr lvl="0">
              <a:buFont typeface="Calibri" panose="020F0502020204030204" pitchFamily="34" charset="0"/>
              <a:buChar char="-"/>
            </a:pPr>
            <a:r>
              <a:rPr lang="fr-FR" sz="1200" u="sng" kern="100" dirty="0">
                <a:effectLst/>
                <a:latin typeface="Calibri" panose="020F0502020204030204" pitchFamily="34" charset="0"/>
                <a:ea typeface="Calibri" panose="020F0502020204030204" pitchFamily="34" charset="0"/>
                <a:cs typeface="Times New Roman" panose="02020603050405020304" pitchFamily="18" charset="0"/>
                <a:hlinkClick r:id="rId7"/>
              </a:rPr>
              <a:t>Toutes les hypertrophies ventriculaires gauches ne se valent pas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Font typeface="Arial" panose="020B0604020202020204" pitchFamily="34" charset="0"/>
              <a:buNone/>
              <a:defRPr/>
            </a:pPr>
            <a:endParaRPr lang="fr-FR" sz="1000" dirty="0"/>
          </a:p>
          <a:p>
            <a:pPr marL="114300" indent="0">
              <a:buFont typeface="Arial" panose="020B0604020202020204" pitchFamily="34" charset="0"/>
              <a:buNone/>
              <a:defRPr/>
            </a:pPr>
            <a:endParaRPr lang="fr-FR" sz="1000" dirty="0"/>
          </a:p>
          <a:p>
            <a:pPr marL="0" indent="0">
              <a:buFont typeface="Arial" panose="020B0604020202020204" pitchFamily="34" charset="0"/>
              <a:buNone/>
              <a:defRPr/>
            </a:pPr>
            <a:endParaRPr lang="en" sz="1000" dirty="0"/>
          </a:p>
          <a:p>
            <a:pPr marL="0" indent="0">
              <a:buFont typeface="Arial" panose="020B0604020202020204" pitchFamily="34" charset="0"/>
              <a:buNone/>
              <a:defRPr/>
            </a:pPr>
            <a:endParaRPr lang="fr-FR" sz="1000" dirty="0"/>
          </a:p>
        </p:txBody>
      </p:sp>
      <p:pic>
        <p:nvPicPr>
          <p:cNvPr id="3" name="Image 2">
            <a:extLst>
              <a:ext uri="{FF2B5EF4-FFF2-40B4-BE49-F238E27FC236}">
                <a16:creationId xmlns:a16="http://schemas.microsoft.com/office/drawing/2014/main" id="{F75E5C50-39CB-8E4F-3AD3-21D35F9660D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21600000">
            <a:off x="8958942" y="800100"/>
            <a:ext cx="3058886" cy="1296195"/>
          </a:xfrm>
          <a:prstGeom prst="rect">
            <a:avLst/>
          </a:prstGeom>
        </p:spPr>
      </p:pic>
    </p:spTree>
    <p:extLst>
      <p:ext uri="{BB962C8B-B14F-4D97-AF65-F5344CB8AC3E}">
        <p14:creationId xmlns:p14="http://schemas.microsoft.com/office/powerpoint/2010/main" val="336238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1AA435-2743-FB53-325B-ADFE30DA36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FEB4DD1-1C24-D9B7-9762-9BBE101069CA}"/>
              </a:ext>
            </a:extLst>
          </p:cNvPr>
          <p:cNvSpPr>
            <a:spLocks noGrp="1"/>
          </p:cNvSpPr>
          <p:nvPr>
            <p:ph type="title"/>
          </p:nvPr>
        </p:nvSpPr>
        <p:spPr>
          <a:xfrm>
            <a:off x="838200" y="923925"/>
            <a:ext cx="10515600" cy="1171575"/>
          </a:xfrm>
        </p:spPr>
        <p:txBody>
          <a:bodyPr>
            <a:normAutofit/>
          </a:bodyPr>
          <a:lstStyle/>
          <a:p>
            <a:r>
              <a:rPr lang="fr-FR" sz="4900" dirty="0">
                <a:solidFill>
                  <a:srgbClr val="C00000"/>
                </a:solidFill>
              </a:rPr>
              <a:t>Liens d’intérêts</a:t>
            </a:r>
          </a:p>
        </p:txBody>
      </p:sp>
      <p:sp>
        <p:nvSpPr>
          <p:cNvPr id="4" name="Espace réservé du contenu 2">
            <a:extLst>
              <a:ext uri="{FF2B5EF4-FFF2-40B4-BE49-F238E27FC236}">
                <a16:creationId xmlns:a16="http://schemas.microsoft.com/office/drawing/2014/main" id="{287AA3D7-8EC7-1A7F-A4B8-6E170246997E}"/>
              </a:ext>
            </a:extLst>
          </p:cNvPr>
          <p:cNvSpPr txBox="1">
            <a:spLocks noGrp="1"/>
          </p:cNvSpPr>
          <p:nvPr>
            <p:ph idx="1"/>
          </p:nvPr>
        </p:nvSpPr>
        <p:spPr>
          <a:xfrm>
            <a:off x="762000" y="2247900"/>
            <a:ext cx="9648826" cy="4052888"/>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defRPr/>
            </a:pPr>
            <a:r>
              <a:rPr lang="fr-FR" sz="1600" dirty="0"/>
              <a:t>Avez-vous reçu, dans les deux dernières années, pour vous ou pour une association que vous animez, une rémunération, quelle qu'elle soit (salaire, honoraire, boursière, etc.), ou n'importe quel autre avantage financier ou en nature (cadeaux, frais de déplacement, frais de congrès, matériel médical ou informatique, etc.), ou détenez-vous des participations financières (actions, obligations, etc.), de la part d'un organisme privé, industriel ou commercial, qui pourrait tirer profit, ou désavantage, de votre prise de parole, ou des documents remis aux participants à l'occasion de votre intervention ? </a:t>
            </a:r>
          </a:p>
          <a:p>
            <a:pPr marL="0" indent="0">
              <a:buNone/>
              <a:defRPr/>
            </a:pPr>
            <a:endParaRPr lang="fr-FR" sz="1600" dirty="0"/>
          </a:p>
          <a:p>
            <a:pPr marL="0" indent="0">
              <a:buNone/>
              <a:defRPr/>
            </a:pPr>
            <a:endParaRPr lang="fr-FR" sz="1600" dirty="0"/>
          </a:p>
          <a:p>
            <a:pPr>
              <a:buFont typeface="Wingdings" pitchFamily="2" charset="2"/>
              <a:buChar char="q"/>
              <a:defRPr/>
            </a:pPr>
            <a:r>
              <a:rPr lang="fr-FR" sz="1600" dirty="0"/>
              <a:t> Je n’ai pas de lien d’intérêt à déclarer</a:t>
            </a:r>
          </a:p>
          <a:p>
            <a:pPr marL="0" indent="0">
              <a:buFont typeface="Arial" panose="020B0604020202020204" pitchFamily="34" charset="0"/>
              <a:buNone/>
              <a:defRPr/>
            </a:pPr>
            <a:endParaRPr lang="fr-FR" sz="1600" dirty="0"/>
          </a:p>
          <a:p>
            <a:pPr>
              <a:buFont typeface="Wingdings" pitchFamily="2" charset="2"/>
              <a:buChar char="q"/>
              <a:defRPr/>
            </a:pPr>
            <a:r>
              <a:rPr lang="fr-FR" sz="1600" dirty="0"/>
              <a:t> Je déclare les liens d’intérêt suivants :</a:t>
            </a:r>
          </a:p>
          <a:p>
            <a:pPr lvl="2">
              <a:defRPr/>
            </a:pPr>
            <a:r>
              <a:rPr lang="fr-FR" sz="1600" dirty="0"/>
              <a:t>_______________</a:t>
            </a:r>
          </a:p>
          <a:p>
            <a:pPr lvl="2">
              <a:defRPr/>
            </a:pPr>
            <a:r>
              <a:rPr lang="fr-FR" sz="1600" dirty="0"/>
              <a:t> _______________</a:t>
            </a:r>
          </a:p>
          <a:p>
            <a:pPr marL="914400" lvl="2" indent="0">
              <a:buFont typeface="Arial" panose="020B0604020202020204" pitchFamily="34" charset="0"/>
              <a:buNone/>
              <a:defRPr/>
            </a:pPr>
            <a:endParaRPr lang="fr-FR" sz="2800" dirty="0"/>
          </a:p>
          <a:p>
            <a:pPr marL="114300" indent="0">
              <a:buFont typeface="Arial" panose="020B0604020202020204" pitchFamily="34" charset="0"/>
              <a:buNone/>
              <a:defRPr/>
            </a:pPr>
            <a:endParaRPr lang="fr-FR" sz="3600" dirty="0"/>
          </a:p>
          <a:p>
            <a:pPr marL="0" indent="0">
              <a:buFont typeface="Arial" panose="020B0604020202020204" pitchFamily="34" charset="0"/>
              <a:buNone/>
              <a:defRPr/>
            </a:pPr>
            <a:endParaRPr lang="en" sz="3600" dirty="0"/>
          </a:p>
          <a:p>
            <a:pPr marL="0" indent="0">
              <a:buFont typeface="Arial" panose="020B0604020202020204" pitchFamily="34" charset="0"/>
              <a:buNone/>
              <a:defRPr/>
            </a:pPr>
            <a:endParaRPr lang="fr-FR" sz="3600" dirty="0"/>
          </a:p>
        </p:txBody>
      </p:sp>
    </p:spTree>
    <p:extLst>
      <p:ext uri="{BB962C8B-B14F-4D97-AF65-F5344CB8AC3E}">
        <p14:creationId xmlns:p14="http://schemas.microsoft.com/office/powerpoint/2010/main" val="290238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Introduction du cas</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(Présenter le patient en y indiquant son âge, son sexe et le motif de la consultation.)</a:t>
            </a:r>
            <a:endParaRPr lang="fr-FR"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15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Contexte Clinique – enquête</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(Présenter les symptômes, antécédents, biologie, tests et examens réalisés. Inclure toute illustration (résultats d’ECG, écho, IRM, coronarographie, </a:t>
            </a:r>
            <a:r>
              <a:rPr lang="fr-FR" sz="1600" i="1" kern="1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etc</a:t>
            </a: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pertinente sous forme de boucles vidéo ou d’images, à raison de 8 maximum.)</a:t>
            </a:r>
          </a:p>
          <a:p>
            <a:pPr marL="0" indent="0">
              <a:lnSpc>
                <a:spcPct val="107000"/>
              </a:lnSpc>
              <a:spcAft>
                <a:spcPts val="800"/>
              </a:spcAft>
              <a:buNone/>
            </a:pPr>
            <a:endParaRPr lang="fr-FR"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67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Question à la communauté – sondage</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(Fournir une question portant sur le diagnostic ou la stratégie de prise en charge à mettre en place, et entre 3 et 5 réponses potentielles parmi lesquelles le lecteur peut choisir– indiquer la bonne réponse.)</a:t>
            </a:r>
            <a:endParaRPr lang="fr-FR"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07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Diagnostic</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(Réponse et résolution apportée à la question posée, de façon argumentée. Cette section devrait idéalement inclure des images, des </a:t>
            </a:r>
            <a:r>
              <a:rPr lang="fr-FR" sz="1600" i="1" kern="1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angios</a:t>
            </a: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et/ou d'autres outils d'évaluation pour guider le lecteur tout au long du cas.)</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0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C04A30-A99E-05BE-AAF0-D4FB186B83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5CB01FC-5050-2613-B4DA-208D41136270}"/>
              </a:ext>
            </a:extLst>
          </p:cNvPr>
          <p:cNvSpPr>
            <a:spLocks noGrp="1"/>
          </p:cNvSpPr>
          <p:nvPr>
            <p:ph type="title"/>
          </p:nvPr>
        </p:nvSpPr>
        <p:spPr>
          <a:xfrm>
            <a:off x="838200" y="1143000"/>
            <a:ext cx="10515600" cy="800100"/>
          </a:xfrm>
        </p:spPr>
        <p:txBody>
          <a:bodyPr>
            <a:normAutofit/>
          </a:bodyPr>
          <a:lstStyle/>
          <a:p>
            <a:r>
              <a:rPr lang="fr-FR" sz="4900" dirty="0">
                <a:solidFill>
                  <a:srgbClr val="C00000"/>
                </a:solidFill>
              </a:rPr>
              <a:t>Traitement et gestion en pratique du cas</a:t>
            </a:r>
          </a:p>
        </p:txBody>
      </p:sp>
      <p:sp>
        <p:nvSpPr>
          <p:cNvPr id="3" name="Espace réservé du contenu 2">
            <a:extLst>
              <a:ext uri="{FF2B5EF4-FFF2-40B4-BE49-F238E27FC236}">
                <a16:creationId xmlns:a16="http://schemas.microsoft.com/office/drawing/2014/main" id="{8908FAAC-CA2F-DEC8-D702-C605E239412D}"/>
              </a:ext>
            </a:extLst>
          </p:cNvPr>
          <p:cNvSpPr>
            <a:spLocks noGrp="1"/>
          </p:cNvSpPr>
          <p:nvPr>
            <p:ph idx="1"/>
          </p:nvPr>
        </p:nvSpPr>
        <p:spPr>
          <a:xfrm>
            <a:off x="838200" y="2200275"/>
            <a:ext cx="10515600" cy="4292600"/>
          </a:xfrm>
        </p:spPr>
        <p:txBody>
          <a:bodyPr numCol="1" spcCol="144000">
            <a:noAutofit/>
          </a:bodyPr>
          <a:lstStyle/>
          <a:p>
            <a:pPr marL="0" indent="0">
              <a:lnSpc>
                <a:spcPct val="107000"/>
              </a:lnSpc>
              <a:spcAft>
                <a:spcPts val="800"/>
              </a:spcAft>
              <a:buNone/>
            </a:pPr>
            <a:br>
              <a:rPr lang="fr-FR" sz="16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(La stratégie et la planification de la gestion des cas, l'évolution clinique et le résultat final. Cette section devrait idéalement inclure des images, des </a:t>
            </a:r>
            <a:r>
              <a:rPr lang="fr-FR" sz="1600" i="1" kern="1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angios</a:t>
            </a:r>
            <a:r>
              <a:rPr lang="fr-FR" sz="16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et/ou d'autres outils d'évaluation pour guider le lecteur tout au long du cas.)</a:t>
            </a:r>
            <a:endParaRPr lang="fr-FR" sz="1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7064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975</Words>
  <Application>Microsoft Macintosh PowerPoint</Application>
  <PresentationFormat>Grand écran</PresentationFormat>
  <Paragraphs>85</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Wingdings</vt:lpstr>
      <vt:lpstr>Thème Office</vt:lpstr>
      <vt:lpstr>Présentation PowerPoint</vt:lpstr>
      <vt:lpstr>Structure du cas et objectifs</vt:lpstr>
      <vt:lpstr>Instructions générales</vt:lpstr>
      <vt:lpstr>Liens d’intérêts</vt:lpstr>
      <vt:lpstr>Introduction du cas</vt:lpstr>
      <vt:lpstr>Contexte Clinique – enquête</vt:lpstr>
      <vt:lpstr>Question à la communauté – sondage</vt:lpstr>
      <vt:lpstr>Diagnostic</vt:lpstr>
      <vt:lpstr>Traitement et gestion en pratique du cas</vt:lpstr>
      <vt:lpstr>Discussion et analyse</vt:lpstr>
      <vt:lpstr>Conclusion</vt:lpstr>
      <vt:lpstr>Références – 1 à 3 max</vt:lpstr>
      <vt:lpstr>Clause de non-responsabilité</vt:lpstr>
      <vt:lpstr>Envoi du 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cas clinique</dc:title>
  <dc:creator>Julie EL HAIK</dc:creator>
  <cp:lastModifiedBy>Marion JORT</cp:lastModifiedBy>
  <cp:revision>32</cp:revision>
  <dcterms:created xsi:type="dcterms:W3CDTF">2023-07-05T14:57:02Z</dcterms:created>
  <dcterms:modified xsi:type="dcterms:W3CDTF">2026-06-26T09:14:38Z</dcterms:modified>
</cp:coreProperties>
</file>